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E3B55-FF43-7041-9129-6F806C1B35B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57D46-CC22-4740-9245-2BAB9B1B0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Palestinian elections in 1996 for President and Parliament result in Arafat victory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57D46-CC22-4740-9245-2BAB9B1B04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 resolution prompted by 2001 violence: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"The Security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Council,"Recalling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all its previous relevant resolutions, in particular resolutions 242 (1967) and 338 (1973),"Affirming a vision of a region where two States, Israel and Palestine, live side by side within secure and recognized borders,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57D46-CC22-4740-9245-2BAB9B1B04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5B17-1AAE-F943-83E2-49FD1AEFEC6F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D25EE-98D3-ED44-A587-A207E69B8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10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F6FC6"/>
                </a:solidFill>
              </a:rPr>
              <a:t>Attempts at Peace</a:t>
            </a:r>
            <a:endParaRPr lang="en-US" dirty="0">
              <a:solidFill>
                <a:srgbClr val="0F6FC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464" y="1434465"/>
            <a:ext cx="3784600" cy="5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08728"/>
          </a:xfrm>
        </p:spPr>
        <p:txBody>
          <a:bodyPr/>
          <a:lstStyle/>
          <a:p>
            <a:r>
              <a:rPr lang="en-US" dirty="0" smtClean="0"/>
              <a:t>Discussion Question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820" y="1208729"/>
            <a:ext cx="8898180" cy="1752600"/>
          </a:xfrm>
        </p:spPr>
        <p:txBody>
          <a:bodyPr/>
          <a:lstStyle/>
          <a:p>
            <a:r>
              <a:rPr lang="en-US" dirty="0" smtClean="0">
                <a:solidFill>
                  <a:srgbClr val="0F6FC6"/>
                </a:solidFill>
              </a:rPr>
              <a:t>Why are all of these </a:t>
            </a:r>
            <a:r>
              <a:rPr lang="en-US" i="1" dirty="0" smtClean="0">
                <a:solidFill>
                  <a:srgbClr val="0F6FC6"/>
                </a:solidFill>
              </a:rPr>
              <a:t>peace </a:t>
            </a:r>
            <a:r>
              <a:rPr lang="en-US" dirty="0" smtClean="0">
                <a:solidFill>
                  <a:srgbClr val="0F6FC6"/>
                </a:solidFill>
              </a:rPr>
              <a:t>negotiations failing? </a:t>
            </a:r>
            <a:endParaRPr lang="en-US" dirty="0">
              <a:solidFill>
                <a:srgbClr val="0F6FC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B5395"/>
                </a:solidFill>
              </a:rPr>
              <a:t>Arafat accepts 242 &amp; 338 (1988)</a:t>
            </a:r>
            <a:endParaRPr lang="en-US" dirty="0">
              <a:solidFill>
                <a:srgbClr val="0B5395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Condemns </a:t>
            </a:r>
            <a:r>
              <a:rPr lang="en-US" dirty="0" smtClean="0">
                <a:solidFill>
                  <a:srgbClr val="0F6FC6"/>
                </a:solidFill>
              </a:rPr>
              <a:t>violence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Recognizes </a:t>
            </a:r>
            <a:r>
              <a:rPr lang="en-US" dirty="0" smtClean="0">
                <a:solidFill>
                  <a:schemeClr val="accent1"/>
                </a:solidFill>
              </a:rPr>
              <a:t>Israel </a:t>
            </a:r>
          </a:p>
          <a:p>
            <a:r>
              <a:rPr lang="en-US" dirty="0" smtClean="0"/>
              <a:t>Accepts UN Security Council </a:t>
            </a:r>
            <a:r>
              <a:rPr lang="en-US" dirty="0" smtClean="0">
                <a:solidFill>
                  <a:srgbClr val="0B5395"/>
                </a:solidFill>
              </a:rPr>
              <a:t>Resolutions 242 </a:t>
            </a:r>
            <a:r>
              <a:rPr lang="en-US" dirty="0" smtClean="0"/>
              <a:t>(</a:t>
            </a:r>
            <a:r>
              <a:rPr lang="en-US" dirty="0"/>
              <a:t>I</a:t>
            </a:r>
            <a:r>
              <a:rPr lang="en-US" dirty="0" smtClean="0"/>
              <a:t>srael withdraw from territories captured in 1967) </a:t>
            </a:r>
            <a:r>
              <a:rPr lang="en-US" dirty="0" smtClean="0">
                <a:solidFill>
                  <a:srgbClr val="0B5395"/>
                </a:solidFill>
              </a:rPr>
              <a:t>&amp; 338 </a:t>
            </a:r>
            <a:r>
              <a:rPr lang="en-US" dirty="0" smtClean="0"/>
              <a:t>(Egypt and Israel ceasefire after Yom Kippur War)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57" y="1402472"/>
            <a:ext cx="6432189" cy="43953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579780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Israeli PM Yitzhak Rabin, US President Clinton,  </a:t>
            </a:r>
          </a:p>
          <a:p>
            <a:pPr algn="ctr"/>
            <a:r>
              <a:rPr lang="en-US" sz="2400" dirty="0" smtClean="0"/>
              <a:t>and PLO Chairman Yasser Arafat  </a:t>
            </a:r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F6FC6"/>
                </a:solidFill>
              </a:rPr>
              <a:t>Oslo Accords (September 1993)</a:t>
            </a:r>
            <a:endParaRPr lang="en-US" dirty="0">
              <a:solidFill>
                <a:srgbClr val="0F6FC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Oslo Accords, September 1993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F6FC6"/>
                </a:solidFill>
              </a:rPr>
              <a:t>Two State Solution</a:t>
            </a:r>
          </a:p>
          <a:p>
            <a:pPr lvl="0"/>
            <a:r>
              <a:rPr lang="en-US" dirty="0">
                <a:solidFill>
                  <a:srgbClr val="0F6FC6"/>
                </a:solidFill>
              </a:rPr>
              <a:t>Israel recognized the PLO as the sole legitimate representative </a:t>
            </a:r>
            <a:r>
              <a:rPr lang="en-US" dirty="0"/>
              <a:t>of the </a:t>
            </a:r>
            <a:r>
              <a:rPr lang="en-US" dirty="0">
                <a:solidFill>
                  <a:srgbClr val="0F6FC6"/>
                </a:solidFill>
              </a:rPr>
              <a:t>Palestinian </a:t>
            </a:r>
            <a:r>
              <a:rPr lang="en-US" dirty="0"/>
              <a:t>people.  </a:t>
            </a:r>
          </a:p>
          <a:p>
            <a:pPr lvl="0"/>
            <a:r>
              <a:rPr lang="en-US" dirty="0"/>
              <a:t>For its part </a:t>
            </a:r>
            <a:r>
              <a:rPr lang="en-US" dirty="0">
                <a:solidFill>
                  <a:srgbClr val="0F6FC6"/>
                </a:solidFill>
              </a:rPr>
              <a:t>the PLO once again recognized Israel’s right to exist in peace and security</a:t>
            </a:r>
          </a:p>
          <a:p>
            <a:pPr lvl="0"/>
            <a:r>
              <a:rPr lang="en-US" dirty="0"/>
              <a:t>Palestinian Authority Established</a:t>
            </a:r>
          </a:p>
          <a:p>
            <a:pPr lvl="0"/>
            <a:r>
              <a:rPr lang="en-US" dirty="0"/>
              <a:t>The sides agreed to </a:t>
            </a:r>
            <a:r>
              <a:rPr lang="en-US" dirty="0">
                <a:solidFill>
                  <a:srgbClr val="0F6FC6"/>
                </a:solidFill>
              </a:rPr>
              <a:t>the creation of a Palestinian Interim Self-Government Authority, which became known as the Palestinian Authority (PA</a:t>
            </a:r>
            <a:r>
              <a:rPr lang="en-US" dirty="0"/>
              <a:t>), to represent the Palestinians in the West Bank and the Gaza Strip for a five-year transitional period leading to a permanent settlement. </a:t>
            </a:r>
          </a:p>
          <a:p>
            <a:pPr lvl="0"/>
            <a:r>
              <a:rPr lang="en-US" dirty="0"/>
              <a:t>It was under the </a:t>
            </a:r>
            <a:r>
              <a:rPr lang="en-US" dirty="0">
                <a:solidFill>
                  <a:srgbClr val="000000"/>
                </a:solidFill>
              </a:rPr>
              <a:t>Oslo Accords </a:t>
            </a:r>
            <a:r>
              <a:rPr lang="en-US" dirty="0"/>
              <a:t>that </a:t>
            </a:r>
            <a:r>
              <a:rPr lang="en-US" dirty="0">
                <a:solidFill>
                  <a:schemeClr val="accent1"/>
                </a:solidFill>
              </a:rPr>
              <a:t>Yasser Arafat was allowed </a:t>
            </a:r>
            <a:r>
              <a:rPr lang="en-US" dirty="0"/>
              <a:t>to </a:t>
            </a:r>
            <a:r>
              <a:rPr lang="en-US" dirty="0">
                <a:solidFill>
                  <a:srgbClr val="0F6FC6"/>
                </a:solidFill>
              </a:rPr>
              <a:t>return to Palestine</a:t>
            </a:r>
            <a:r>
              <a:rPr lang="en-US" dirty="0"/>
              <a:t> to take command of the PA in </a:t>
            </a:r>
            <a:r>
              <a:rPr lang="en-US" dirty="0">
                <a:solidFill>
                  <a:srgbClr val="0F6FC6"/>
                </a:solidFill>
              </a:rPr>
              <a:t>1994.</a:t>
            </a:r>
          </a:p>
          <a:p>
            <a:r>
              <a:rPr lang="en-US" dirty="0">
                <a:solidFill>
                  <a:srgbClr val="0F6FC6"/>
                </a:solidFill>
              </a:rPr>
              <a:t>No discussion on permanent borders, refugees, status of Jerusalem </a:t>
            </a:r>
            <a:r>
              <a:rPr lang="en-US" dirty="0"/>
              <a:t>– no decisions on </a:t>
            </a:r>
            <a:r>
              <a:rPr lang="en-US" dirty="0">
                <a:solidFill>
                  <a:srgbClr val="0F6FC6"/>
                </a:solidFill>
              </a:rPr>
              <a:t>HOW</a:t>
            </a:r>
            <a:r>
              <a:rPr lang="en-US" dirty="0"/>
              <a:t> Palestinians would gain state.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F6FC6"/>
                </a:solidFill>
              </a:rPr>
              <a:t>Camp David (2000)</a:t>
            </a:r>
            <a:endParaRPr lang="en-US" dirty="0">
              <a:solidFill>
                <a:srgbClr val="0F6FC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0463"/>
            <a:ext cx="8229600" cy="4965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126163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Israeli PM Ehud Barak, US President Clinton,  and </a:t>
            </a:r>
          </a:p>
          <a:p>
            <a:pPr algn="ctr"/>
            <a:r>
              <a:rPr lang="en-US" sz="2400" dirty="0" smtClean="0"/>
              <a:t>PLO Chairman Yasser Arafat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F6FC6"/>
                </a:solidFill>
              </a:rPr>
              <a:t>Camp David 2000</a:t>
            </a:r>
            <a:endParaRPr lang="en-US" dirty="0">
              <a:solidFill>
                <a:srgbClr val="0F6FC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>
                <a:solidFill>
                  <a:srgbClr val="0F6FC6"/>
                </a:solidFill>
              </a:rPr>
              <a:t>Two State</a:t>
            </a:r>
            <a:r>
              <a:rPr lang="en-US" dirty="0" smtClean="0">
                <a:solidFill>
                  <a:schemeClr val="accent1"/>
                </a:solidFill>
              </a:rPr>
              <a:t> Solution </a:t>
            </a:r>
            <a:r>
              <a:rPr lang="en-US" dirty="0" smtClean="0"/>
              <a:t>(Most of West Bank &amp; Gaza Strip)</a:t>
            </a:r>
          </a:p>
          <a:p>
            <a:pPr lvl="0"/>
            <a:r>
              <a:rPr lang="en-US" dirty="0" smtClean="0"/>
              <a:t>Besides the U.S., </a:t>
            </a:r>
            <a:r>
              <a:rPr lang="en-US" dirty="0" smtClean="0">
                <a:solidFill>
                  <a:srgbClr val="0F6FC6"/>
                </a:solidFill>
              </a:rPr>
              <a:t>all other nations were excluded </a:t>
            </a:r>
            <a:r>
              <a:rPr lang="en-US" dirty="0" smtClean="0"/>
              <a:t>from participating in the 2000 negotiations</a:t>
            </a:r>
          </a:p>
          <a:p>
            <a:pPr lvl="0"/>
            <a:r>
              <a:rPr lang="en-US" dirty="0" smtClean="0"/>
              <a:t>Based on their experience of failed accords, </a:t>
            </a:r>
            <a:r>
              <a:rPr lang="en-US" dirty="0" smtClean="0">
                <a:solidFill>
                  <a:srgbClr val="0F6FC6"/>
                </a:solidFill>
              </a:rPr>
              <a:t>Palestinian negotiators were careful not to sign a flawed peace agreement</a:t>
            </a:r>
            <a:r>
              <a:rPr lang="en-US" dirty="0" smtClean="0"/>
              <a:t> in 2000 as they had in 1993</a:t>
            </a:r>
          </a:p>
          <a:p>
            <a:pPr lvl="0"/>
            <a:r>
              <a:rPr lang="en-US" dirty="0" smtClean="0">
                <a:solidFill>
                  <a:srgbClr val="0F6FC6"/>
                </a:solidFill>
              </a:rPr>
              <a:t>No right of return, no Jerusalem</a:t>
            </a:r>
          </a:p>
          <a:p>
            <a:r>
              <a:rPr lang="en-US" dirty="0" smtClean="0"/>
              <a:t>Halted by continued violence 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Arafat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F6FC6"/>
                </a:solidFill>
              </a:rPr>
              <a:t>blamed</a:t>
            </a:r>
            <a:r>
              <a:rPr lang="en-US" dirty="0" smtClean="0"/>
              <a:t> for walking away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for Peace (2003)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871" y="1417638"/>
            <a:ext cx="7470502" cy="4908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F6FC6"/>
                </a:solidFill>
              </a:rPr>
              <a:t>Roadmap for Peace (2003)</a:t>
            </a:r>
            <a:endParaRPr lang="en-US" dirty="0">
              <a:solidFill>
                <a:srgbClr val="0F6FC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Prompted by Second Intifada which started in 2001 </a:t>
            </a:r>
          </a:p>
          <a:p>
            <a:r>
              <a:rPr lang="en-US" smtClean="0">
                <a:solidFill>
                  <a:srgbClr val="0F6FC6"/>
                </a:solidFill>
              </a:rPr>
              <a:t>Palestinian </a:t>
            </a:r>
            <a:r>
              <a:rPr lang="en-US" dirty="0" smtClean="0">
                <a:solidFill>
                  <a:srgbClr val="0F6FC6"/>
                </a:solidFill>
              </a:rPr>
              <a:t>rep. </a:t>
            </a:r>
            <a:r>
              <a:rPr lang="en-US" dirty="0" err="1" smtClean="0">
                <a:solidFill>
                  <a:srgbClr val="0F6FC6"/>
                </a:solidFill>
              </a:rPr>
              <a:t>Abbas</a:t>
            </a:r>
            <a:r>
              <a:rPr lang="en-US" dirty="0" smtClean="0">
                <a:solidFill>
                  <a:srgbClr val="0F6FC6"/>
                </a:solidFill>
              </a:rPr>
              <a:t>, US President, G.W. Bush, Israeli PM Ariel Sharon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Two-State Solution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Palestinians must stop violence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Palestinian leadership </a:t>
            </a:r>
            <a:r>
              <a:rPr lang="en-US" dirty="0" smtClean="0"/>
              <a:t>must issue statement reiterating </a:t>
            </a:r>
            <a:r>
              <a:rPr lang="en-US" dirty="0" smtClean="0">
                <a:solidFill>
                  <a:srgbClr val="0F6FC6"/>
                </a:solidFill>
              </a:rPr>
              <a:t>Israel’s right to exist</a:t>
            </a:r>
            <a:r>
              <a:rPr lang="en-US" dirty="0" smtClean="0"/>
              <a:t> in peace and security</a:t>
            </a:r>
          </a:p>
          <a:p>
            <a:r>
              <a:rPr lang="en-US" dirty="0" smtClean="0"/>
              <a:t>Palestinian Institution Building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Israel</a:t>
            </a:r>
            <a:r>
              <a:rPr lang="en-US" dirty="0" smtClean="0"/>
              <a:t> must take measures to </a:t>
            </a:r>
            <a:r>
              <a:rPr lang="en-US" dirty="0" smtClean="0">
                <a:solidFill>
                  <a:srgbClr val="0F6FC6"/>
                </a:solidFill>
              </a:rPr>
              <a:t>improve </a:t>
            </a:r>
            <a:r>
              <a:rPr lang="en-US" dirty="0" smtClean="0">
                <a:solidFill>
                  <a:schemeClr val="accent1"/>
                </a:solidFill>
              </a:rPr>
              <a:t>humanitarian conditions 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Israel must dismantle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F6FC6"/>
                </a:solidFill>
              </a:rPr>
              <a:t>settlement</a:t>
            </a:r>
            <a:r>
              <a:rPr lang="en-US" dirty="0" smtClean="0"/>
              <a:t>s built after March 2001 and </a:t>
            </a:r>
            <a:r>
              <a:rPr lang="en-US" dirty="0" smtClean="0">
                <a:solidFill>
                  <a:srgbClr val="0F6FC6"/>
                </a:solidFill>
              </a:rPr>
              <a:t>freeze</a:t>
            </a:r>
            <a:r>
              <a:rPr lang="en-US" dirty="0" smtClean="0"/>
              <a:t> all settlement activity</a:t>
            </a:r>
          </a:p>
          <a:p>
            <a:r>
              <a:rPr lang="en-US" dirty="0" smtClean="0"/>
              <a:t>International conference </a:t>
            </a:r>
            <a:r>
              <a:rPr lang="en-US" dirty="0" smtClean="0">
                <a:solidFill>
                  <a:srgbClr val="0F6FC6"/>
                </a:solidFill>
              </a:rPr>
              <a:t>to plan </a:t>
            </a:r>
            <a:r>
              <a:rPr lang="en-US" dirty="0" smtClean="0"/>
              <a:t>the establishment of a Palestinian state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Future negotiations </a:t>
            </a:r>
            <a:r>
              <a:rPr lang="en-US" dirty="0" smtClean="0"/>
              <a:t>for comprehensive and permanent agreement to end conflict in 2005 through agreement by both parties and based on implementation of UN Security Council Resolutions 242, 338, and 1397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674" y="0"/>
            <a:ext cx="7497519" cy="6760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487</Words>
  <Application>Microsoft Office PowerPoint</Application>
  <PresentationFormat>On-screen Show (4:3)</PresentationFormat>
  <Paragraphs>44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Attempts at Peace</vt:lpstr>
      <vt:lpstr>Arafat accepts 242 &amp; 338 (1988)</vt:lpstr>
      <vt:lpstr>Oslo Accords (September 1993)</vt:lpstr>
      <vt:lpstr>Oslo Accords, September 1993</vt:lpstr>
      <vt:lpstr>Camp David (2000)</vt:lpstr>
      <vt:lpstr>Camp David 2000</vt:lpstr>
      <vt:lpstr>Roadmap for Peace (2003)</vt:lpstr>
      <vt:lpstr>Roadmap for Peace (2003)</vt:lpstr>
      <vt:lpstr>Slide 9</vt:lpstr>
      <vt:lpstr>Discussion Question </vt:lpstr>
    </vt:vector>
  </TitlesOfParts>
  <Company>San Francisco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Attempts at Peace</dc:title>
  <dc:creator>SAMIA SHOMAN</dc:creator>
  <cp:lastModifiedBy>Larry</cp:lastModifiedBy>
  <cp:revision>9</cp:revision>
  <dcterms:created xsi:type="dcterms:W3CDTF">2012-03-06T15:41:03Z</dcterms:created>
  <dcterms:modified xsi:type="dcterms:W3CDTF">2014-02-09T01:13:47Z</dcterms:modified>
</cp:coreProperties>
</file>